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309" r:id="rId2"/>
    <p:sldId id="374" r:id="rId3"/>
    <p:sldId id="348" r:id="rId4"/>
    <p:sldId id="311" r:id="rId5"/>
    <p:sldId id="377" r:id="rId6"/>
    <p:sldId id="372" r:id="rId7"/>
    <p:sldId id="375" r:id="rId8"/>
    <p:sldId id="376" r:id="rId9"/>
    <p:sldId id="373" r:id="rId10"/>
    <p:sldId id="355" r:id="rId11"/>
    <p:sldId id="358" r:id="rId12"/>
    <p:sldId id="379" r:id="rId13"/>
    <p:sldId id="380" r:id="rId14"/>
    <p:sldId id="378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56" r:id="rId24"/>
    <p:sldId id="35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10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80462" autoAdjust="0"/>
  </p:normalViewPr>
  <p:slideViewPr>
    <p:cSldViewPr>
      <p:cViewPr varScale="1">
        <p:scale>
          <a:sx n="59" d="100"/>
          <a:sy n="59" d="100"/>
        </p:scale>
        <p:origin x="-16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unty%20govement%20conference\Global%20hotel%20industry%20revenu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Global hotel industry</a:t>
            </a:r>
            <a:r>
              <a:rPr lang="en-US" sz="2400" baseline="0" dirty="0"/>
              <a:t> </a:t>
            </a:r>
            <a:r>
              <a:rPr lang="en-US" sz="2400" baseline="0" dirty="0" smtClean="0"/>
              <a:t>revenue, 2009-2016</a:t>
            </a:r>
            <a:endParaRPr lang="en-US" sz="24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cat>
            <c:numRef>
              <c:f>Sheet1!$A$1:$E$1</c:f>
              <c:numCache>
                <c:formatCode>General</c:formatCode>
                <c:ptCount val="5"/>
                <c:pt idx="0" formatCode="#,##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2016</c:v>
                </c:pt>
              </c:numCache>
            </c:numRef>
          </c:cat>
          <c:val>
            <c:numRef>
              <c:f>Sheet1!$A$2:$E$2</c:f>
              <c:numCache>
                <c:formatCode>_("$"* #,##0.00_);_("$"* \(#,##0.00\);_("$"* "-"??_);_(@_)</c:formatCode>
                <c:ptCount val="5"/>
                <c:pt idx="0" formatCode="_(&quot;$&quot;* #,##0_);_(&quot;$&quot;* \(#,##0\);_(&quot;$&quot;* &quot;-&quot;??_);_(@_)">
                  <c:v>395</c:v>
                </c:pt>
                <c:pt idx="1">
                  <c:v>419</c:v>
                </c:pt>
                <c:pt idx="2">
                  <c:v>457</c:v>
                </c:pt>
                <c:pt idx="3">
                  <c:v>550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588608"/>
        <c:axId val="81590528"/>
        <c:axId val="0"/>
      </c:bar3DChart>
      <c:catAx>
        <c:axId val="81588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</a:t>
                </a:r>
              </a:p>
            </c:rich>
          </c:tx>
          <c:layout>
            <c:manualLayout>
              <c:xMode val="edge"/>
              <c:yMode val="edge"/>
              <c:x val="0.47203455885758105"/>
              <c:y val="0.9302029437512316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1590528"/>
        <c:crosses val="autoZero"/>
        <c:auto val="1"/>
        <c:lblAlgn val="ctr"/>
        <c:lblOffset val="100"/>
        <c:noMultiLvlLbl val="0"/>
      </c:catAx>
      <c:valAx>
        <c:axId val="8159052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US $ (Billion)</a:t>
                </a:r>
              </a:p>
            </c:rich>
          </c:tx>
          <c:layout/>
          <c:overlay val="0"/>
        </c:title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1588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317C0-9B7E-4018-892C-7C1C112CD432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23F43D8-7476-41E0-B8D4-210CC2AC34AA}">
      <dgm:prSet phldrT="[Text]" custT="1"/>
      <dgm:spPr/>
      <dgm:t>
        <a:bodyPr/>
        <a:lstStyle/>
        <a:p>
          <a:r>
            <a:rPr lang="en-US" sz="2400" dirty="0" smtClean="0"/>
            <a:t>Service excellence</a:t>
          </a:r>
          <a:endParaRPr lang="en-US" sz="2400" dirty="0"/>
        </a:p>
      </dgm:t>
    </dgm:pt>
    <dgm:pt modelId="{BB3771FB-0A3E-4337-889A-361BF9E406D5}" type="parTrans" cxnId="{66F15C27-D53D-4663-9124-4EEBAA7D72F9}">
      <dgm:prSet/>
      <dgm:spPr/>
      <dgm:t>
        <a:bodyPr/>
        <a:lstStyle/>
        <a:p>
          <a:endParaRPr lang="en-US"/>
        </a:p>
      </dgm:t>
    </dgm:pt>
    <dgm:pt modelId="{0BE84865-12CA-482E-925D-A9EB3069B09A}" type="sibTrans" cxnId="{66F15C27-D53D-4663-9124-4EEBAA7D72F9}">
      <dgm:prSet/>
      <dgm:spPr/>
      <dgm:t>
        <a:bodyPr/>
        <a:lstStyle/>
        <a:p>
          <a:endParaRPr lang="en-US"/>
        </a:p>
      </dgm:t>
    </dgm:pt>
    <dgm:pt modelId="{9F856112-E3EE-43EF-8D94-13E71807E7E9}">
      <dgm:prSet phldrT="[Text]" custT="1"/>
      <dgm:spPr/>
      <dgm:t>
        <a:bodyPr/>
        <a:lstStyle/>
        <a:p>
          <a:r>
            <a:rPr lang="en-US" sz="2400" dirty="0" smtClean="0"/>
            <a:t>People</a:t>
          </a:r>
          <a:endParaRPr lang="en-US" sz="2400" dirty="0"/>
        </a:p>
      </dgm:t>
    </dgm:pt>
    <dgm:pt modelId="{F9FBF29B-E652-421E-BFCA-65E797510189}" type="parTrans" cxnId="{B9F5CD05-68D5-4802-8440-6B680C8D5DAA}">
      <dgm:prSet/>
      <dgm:spPr/>
      <dgm:t>
        <a:bodyPr/>
        <a:lstStyle/>
        <a:p>
          <a:endParaRPr lang="en-US"/>
        </a:p>
      </dgm:t>
    </dgm:pt>
    <dgm:pt modelId="{C15050A1-7B0E-4980-AF62-A371E620D9C1}" type="sibTrans" cxnId="{B9F5CD05-68D5-4802-8440-6B680C8D5DAA}">
      <dgm:prSet/>
      <dgm:spPr/>
      <dgm:t>
        <a:bodyPr/>
        <a:lstStyle/>
        <a:p>
          <a:endParaRPr lang="en-US"/>
        </a:p>
      </dgm:t>
    </dgm:pt>
    <dgm:pt modelId="{8E975A3E-5D22-445B-93A3-66AE3612351D}">
      <dgm:prSet phldrT="[Text]" custT="1"/>
      <dgm:spPr/>
      <dgm:t>
        <a:bodyPr/>
        <a:lstStyle/>
        <a:p>
          <a:r>
            <a:rPr lang="en-US" sz="2000" dirty="0" smtClean="0"/>
            <a:t>Processes</a:t>
          </a:r>
          <a:endParaRPr lang="en-US" sz="2000" dirty="0"/>
        </a:p>
      </dgm:t>
    </dgm:pt>
    <dgm:pt modelId="{A1F80486-6474-40AF-BA8C-545C72DBCE10}" type="parTrans" cxnId="{5A0E155E-7927-49A8-A7BF-2D580BCEB600}">
      <dgm:prSet/>
      <dgm:spPr/>
      <dgm:t>
        <a:bodyPr/>
        <a:lstStyle/>
        <a:p>
          <a:endParaRPr lang="en-US"/>
        </a:p>
      </dgm:t>
    </dgm:pt>
    <dgm:pt modelId="{D578A0F9-841A-4C35-83DD-599C083A382F}" type="sibTrans" cxnId="{5A0E155E-7927-49A8-A7BF-2D580BCEB600}">
      <dgm:prSet/>
      <dgm:spPr/>
      <dgm:t>
        <a:bodyPr/>
        <a:lstStyle/>
        <a:p>
          <a:endParaRPr lang="en-US"/>
        </a:p>
      </dgm:t>
    </dgm:pt>
    <dgm:pt modelId="{D12B7003-832E-4997-96AB-40908E728131}">
      <dgm:prSet phldrT="[Text]" custT="1"/>
      <dgm:spPr/>
      <dgm:t>
        <a:bodyPr/>
        <a:lstStyle/>
        <a:p>
          <a:r>
            <a:rPr lang="en-US" sz="2400" dirty="0" smtClean="0"/>
            <a:t>Leadership</a:t>
          </a:r>
          <a:endParaRPr lang="en-US" sz="2400" dirty="0"/>
        </a:p>
      </dgm:t>
    </dgm:pt>
    <dgm:pt modelId="{4F556A1B-E830-45AC-AEE6-68F34EA9EC99}" type="parTrans" cxnId="{24B364AA-0A97-4599-8571-DC3791AC647E}">
      <dgm:prSet/>
      <dgm:spPr/>
      <dgm:t>
        <a:bodyPr/>
        <a:lstStyle/>
        <a:p>
          <a:endParaRPr lang="en-US"/>
        </a:p>
      </dgm:t>
    </dgm:pt>
    <dgm:pt modelId="{8C76A7DA-02DB-406D-93BA-74BE267CD3E4}" type="sibTrans" cxnId="{24B364AA-0A97-4599-8571-DC3791AC647E}">
      <dgm:prSet/>
      <dgm:spPr/>
      <dgm:t>
        <a:bodyPr/>
        <a:lstStyle/>
        <a:p>
          <a:endParaRPr lang="en-US"/>
        </a:p>
      </dgm:t>
    </dgm:pt>
    <dgm:pt modelId="{1CA95439-DD49-4048-84F3-2132A60DDB2E}">
      <dgm:prSet phldrT="[Text]"/>
      <dgm:spPr/>
      <dgm:t>
        <a:bodyPr/>
        <a:lstStyle/>
        <a:p>
          <a:r>
            <a:rPr lang="en-US" dirty="0" smtClean="0"/>
            <a:t>Culture</a:t>
          </a:r>
          <a:endParaRPr lang="en-US" dirty="0"/>
        </a:p>
      </dgm:t>
    </dgm:pt>
    <dgm:pt modelId="{CE383C4A-FA23-4183-BA0C-ED4EEFCA3F4F}" type="parTrans" cxnId="{EFEA476B-31F8-4B52-8B7A-EC2BA26AF25E}">
      <dgm:prSet/>
      <dgm:spPr/>
      <dgm:t>
        <a:bodyPr/>
        <a:lstStyle/>
        <a:p>
          <a:endParaRPr lang="en-US"/>
        </a:p>
      </dgm:t>
    </dgm:pt>
    <dgm:pt modelId="{5D135845-1DCD-4938-9249-B0B1DC28E633}" type="sibTrans" cxnId="{EFEA476B-31F8-4B52-8B7A-EC2BA26AF25E}">
      <dgm:prSet/>
      <dgm:spPr/>
      <dgm:t>
        <a:bodyPr/>
        <a:lstStyle/>
        <a:p>
          <a:endParaRPr lang="en-US"/>
        </a:p>
      </dgm:t>
    </dgm:pt>
    <dgm:pt modelId="{FF65966B-E6AA-4F76-AE13-E16745C5F9A9}" type="pres">
      <dgm:prSet presAssocID="{CCB317C0-9B7E-4018-892C-7C1C112CD43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7EA6B0-018F-45A9-B6D7-650E364EE19A}" type="pres">
      <dgm:prSet presAssocID="{123F43D8-7476-41E0-B8D4-210CC2AC34AA}" presName="centerShape" presStyleLbl="node0" presStyleIdx="0" presStyleCnt="1" custScaleY="81701"/>
      <dgm:spPr/>
      <dgm:t>
        <a:bodyPr/>
        <a:lstStyle/>
        <a:p>
          <a:endParaRPr lang="en-US"/>
        </a:p>
      </dgm:t>
    </dgm:pt>
    <dgm:pt modelId="{2920DCC2-035F-4551-9CB9-B05051CB579C}" type="pres">
      <dgm:prSet presAssocID="{9F856112-E3EE-43EF-8D94-13E71807E7E9}" presName="node" presStyleLbl="node1" presStyleIdx="0" presStyleCnt="4" custRadScaleRad="100409" custRadScaleInc="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C659F-5CDF-4A47-9F8E-7A53AD497B37}" type="pres">
      <dgm:prSet presAssocID="{9F856112-E3EE-43EF-8D94-13E71807E7E9}" presName="dummy" presStyleCnt="0"/>
      <dgm:spPr/>
    </dgm:pt>
    <dgm:pt modelId="{DE026F21-1A2B-4E44-B317-F8FA5C0464C5}" type="pres">
      <dgm:prSet presAssocID="{C15050A1-7B0E-4980-AF62-A371E620D9C1}" presName="sibTrans" presStyleLbl="sibTrans2D1" presStyleIdx="0" presStyleCnt="4" custLinFactNeighborX="6285" custLinFactNeighborY="-58"/>
      <dgm:spPr/>
      <dgm:t>
        <a:bodyPr/>
        <a:lstStyle/>
        <a:p>
          <a:endParaRPr lang="en-US"/>
        </a:p>
      </dgm:t>
    </dgm:pt>
    <dgm:pt modelId="{9A0A3F57-4E31-4D8C-815D-6AEDAF902F89}" type="pres">
      <dgm:prSet presAssocID="{8E975A3E-5D22-445B-93A3-66AE3612351D}" presName="node" presStyleLbl="node1" presStyleIdx="1" presStyleCnt="4" custScaleX="124396" custRadScaleRad="99781" custRadScaleInc="3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E877A-9805-4119-894B-7CC488CCE154}" type="pres">
      <dgm:prSet presAssocID="{8E975A3E-5D22-445B-93A3-66AE3612351D}" presName="dummy" presStyleCnt="0"/>
      <dgm:spPr/>
    </dgm:pt>
    <dgm:pt modelId="{0B66F419-DC3E-4AC7-B00E-7B69DBCFF56C}" type="pres">
      <dgm:prSet presAssocID="{D578A0F9-841A-4C35-83DD-599C083A382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7EDA3C6-150C-425A-9EF3-E29B9224F998}" type="pres">
      <dgm:prSet presAssocID="{D12B7003-832E-4997-96AB-40908E728131}" presName="node" presStyleLbl="node1" presStyleIdx="2" presStyleCnt="4" custScaleX="171130" custScaleY="90569" custRadScaleRad="76231" custRadScaleInc="-27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F97CD-C94C-4703-86ED-96E7987657DA}" type="pres">
      <dgm:prSet presAssocID="{D12B7003-832E-4997-96AB-40908E728131}" presName="dummy" presStyleCnt="0"/>
      <dgm:spPr/>
    </dgm:pt>
    <dgm:pt modelId="{DA85AFD3-B8D5-459F-BC67-2872C15CF210}" type="pres">
      <dgm:prSet presAssocID="{8C76A7DA-02DB-406D-93BA-74BE267CD3E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F85537F-49D0-4BDF-B329-75F7201B28F4}" type="pres">
      <dgm:prSet presAssocID="{1CA95439-DD49-4048-84F3-2132A60DDB2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D33AE-4413-4244-8CFC-CC63CC1A5A93}" type="pres">
      <dgm:prSet presAssocID="{1CA95439-DD49-4048-84F3-2132A60DDB2E}" presName="dummy" presStyleCnt="0"/>
      <dgm:spPr/>
    </dgm:pt>
    <dgm:pt modelId="{7F01435A-CDFA-4E4B-A9F6-C1B73FBA1EFE}" type="pres">
      <dgm:prSet presAssocID="{5D135845-1DCD-4938-9249-B0B1DC28E63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6F15C27-D53D-4663-9124-4EEBAA7D72F9}" srcId="{CCB317C0-9B7E-4018-892C-7C1C112CD432}" destId="{123F43D8-7476-41E0-B8D4-210CC2AC34AA}" srcOrd="0" destOrd="0" parTransId="{BB3771FB-0A3E-4337-889A-361BF9E406D5}" sibTransId="{0BE84865-12CA-482E-925D-A9EB3069B09A}"/>
    <dgm:cxn modelId="{1013163B-DA4B-4D3C-A827-47F1588E6A21}" type="presOf" srcId="{C15050A1-7B0E-4980-AF62-A371E620D9C1}" destId="{DE026F21-1A2B-4E44-B317-F8FA5C0464C5}" srcOrd="0" destOrd="0" presId="urn:microsoft.com/office/officeart/2005/8/layout/radial6"/>
    <dgm:cxn modelId="{D35112A1-DFC0-46A6-95CE-0E00F009E10E}" type="presOf" srcId="{CCB317C0-9B7E-4018-892C-7C1C112CD432}" destId="{FF65966B-E6AA-4F76-AE13-E16745C5F9A9}" srcOrd="0" destOrd="0" presId="urn:microsoft.com/office/officeart/2005/8/layout/radial6"/>
    <dgm:cxn modelId="{24B364AA-0A97-4599-8571-DC3791AC647E}" srcId="{123F43D8-7476-41E0-B8D4-210CC2AC34AA}" destId="{D12B7003-832E-4997-96AB-40908E728131}" srcOrd="2" destOrd="0" parTransId="{4F556A1B-E830-45AC-AEE6-68F34EA9EC99}" sibTransId="{8C76A7DA-02DB-406D-93BA-74BE267CD3E4}"/>
    <dgm:cxn modelId="{6B0E15A9-1BA3-45E2-9AD5-911DF54C6B38}" type="presOf" srcId="{D12B7003-832E-4997-96AB-40908E728131}" destId="{A7EDA3C6-150C-425A-9EF3-E29B9224F998}" srcOrd="0" destOrd="0" presId="urn:microsoft.com/office/officeart/2005/8/layout/radial6"/>
    <dgm:cxn modelId="{2D429DD6-204D-4CD3-95BB-AA760A8210F4}" type="presOf" srcId="{5D135845-1DCD-4938-9249-B0B1DC28E633}" destId="{7F01435A-CDFA-4E4B-A9F6-C1B73FBA1EFE}" srcOrd="0" destOrd="0" presId="urn:microsoft.com/office/officeart/2005/8/layout/radial6"/>
    <dgm:cxn modelId="{8554D8BF-C014-4FD2-93AC-104B33659BD3}" type="presOf" srcId="{8E975A3E-5D22-445B-93A3-66AE3612351D}" destId="{9A0A3F57-4E31-4D8C-815D-6AEDAF902F89}" srcOrd="0" destOrd="0" presId="urn:microsoft.com/office/officeart/2005/8/layout/radial6"/>
    <dgm:cxn modelId="{EFEA476B-31F8-4B52-8B7A-EC2BA26AF25E}" srcId="{123F43D8-7476-41E0-B8D4-210CC2AC34AA}" destId="{1CA95439-DD49-4048-84F3-2132A60DDB2E}" srcOrd="3" destOrd="0" parTransId="{CE383C4A-FA23-4183-BA0C-ED4EEFCA3F4F}" sibTransId="{5D135845-1DCD-4938-9249-B0B1DC28E633}"/>
    <dgm:cxn modelId="{A26D737E-1FB5-4FD0-A5CA-6FDCE63E311F}" type="presOf" srcId="{8C76A7DA-02DB-406D-93BA-74BE267CD3E4}" destId="{DA85AFD3-B8D5-459F-BC67-2872C15CF210}" srcOrd="0" destOrd="0" presId="urn:microsoft.com/office/officeart/2005/8/layout/radial6"/>
    <dgm:cxn modelId="{51B2CAED-0683-4D77-82DD-37310899754F}" type="presOf" srcId="{D578A0F9-841A-4C35-83DD-599C083A382F}" destId="{0B66F419-DC3E-4AC7-B00E-7B69DBCFF56C}" srcOrd="0" destOrd="0" presId="urn:microsoft.com/office/officeart/2005/8/layout/radial6"/>
    <dgm:cxn modelId="{9377A241-4547-47AB-BAC6-364282466531}" type="presOf" srcId="{9F856112-E3EE-43EF-8D94-13E71807E7E9}" destId="{2920DCC2-035F-4551-9CB9-B05051CB579C}" srcOrd="0" destOrd="0" presId="urn:microsoft.com/office/officeart/2005/8/layout/radial6"/>
    <dgm:cxn modelId="{5A0E155E-7927-49A8-A7BF-2D580BCEB600}" srcId="{123F43D8-7476-41E0-B8D4-210CC2AC34AA}" destId="{8E975A3E-5D22-445B-93A3-66AE3612351D}" srcOrd="1" destOrd="0" parTransId="{A1F80486-6474-40AF-BA8C-545C72DBCE10}" sibTransId="{D578A0F9-841A-4C35-83DD-599C083A382F}"/>
    <dgm:cxn modelId="{B9F5CD05-68D5-4802-8440-6B680C8D5DAA}" srcId="{123F43D8-7476-41E0-B8D4-210CC2AC34AA}" destId="{9F856112-E3EE-43EF-8D94-13E71807E7E9}" srcOrd="0" destOrd="0" parTransId="{F9FBF29B-E652-421E-BFCA-65E797510189}" sibTransId="{C15050A1-7B0E-4980-AF62-A371E620D9C1}"/>
    <dgm:cxn modelId="{64254C72-FA90-4D2B-B26F-63FC190BDC8F}" type="presOf" srcId="{1CA95439-DD49-4048-84F3-2132A60DDB2E}" destId="{7F85537F-49D0-4BDF-B329-75F7201B28F4}" srcOrd="0" destOrd="0" presId="urn:microsoft.com/office/officeart/2005/8/layout/radial6"/>
    <dgm:cxn modelId="{CDE9F77E-36E7-4168-A640-5518832E24B8}" type="presOf" srcId="{123F43D8-7476-41E0-B8D4-210CC2AC34AA}" destId="{C67EA6B0-018F-45A9-B6D7-650E364EE19A}" srcOrd="0" destOrd="0" presId="urn:microsoft.com/office/officeart/2005/8/layout/radial6"/>
    <dgm:cxn modelId="{2D75E82B-B1A8-4BAD-A5CC-D45E93273E67}" type="presParOf" srcId="{FF65966B-E6AA-4F76-AE13-E16745C5F9A9}" destId="{C67EA6B0-018F-45A9-B6D7-650E364EE19A}" srcOrd="0" destOrd="0" presId="urn:microsoft.com/office/officeart/2005/8/layout/radial6"/>
    <dgm:cxn modelId="{B2570E41-77CB-44A1-A38D-ACD287FD9DF8}" type="presParOf" srcId="{FF65966B-E6AA-4F76-AE13-E16745C5F9A9}" destId="{2920DCC2-035F-4551-9CB9-B05051CB579C}" srcOrd="1" destOrd="0" presId="urn:microsoft.com/office/officeart/2005/8/layout/radial6"/>
    <dgm:cxn modelId="{330A058E-6EF4-4E0D-A317-2D3388B8BCC3}" type="presParOf" srcId="{FF65966B-E6AA-4F76-AE13-E16745C5F9A9}" destId="{44FC659F-5CDF-4A47-9F8E-7A53AD497B37}" srcOrd="2" destOrd="0" presId="urn:microsoft.com/office/officeart/2005/8/layout/radial6"/>
    <dgm:cxn modelId="{E7B91AAA-71DA-4E1B-B14F-18F83B3763FC}" type="presParOf" srcId="{FF65966B-E6AA-4F76-AE13-E16745C5F9A9}" destId="{DE026F21-1A2B-4E44-B317-F8FA5C0464C5}" srcOrd="3" destOrd="0" presId="urn:microsoft.com/office/officeart/2005/8/layout/radial6"/>
    <dgm:cxn modelId="{DEA66F01-09A1-412A-8461-3557E27C3EDF}" type="presParOf" srcId="{FF65966B-E6AA-4F76-AE13-E16745C5F9A9}" destId="{9A0A3F57-4E31-4D8C-815D-6AEDAF902F89}" srcOrd="4" destOrd="0" presId="urn:microsoft.com/office/officeart/2005/8/layout/radial6"/>
    <dgm:cxn modelId="{4BDEFB3E-5B7B-47CA-97CC-EBA5F2547C41}" type="presParOf" srcId="{FF65966B-E6AA-4F76-AE13-E16745C5F9A9}" destId="{F11E877A-9805-4119-894B-7CC488CCE154}" srcOrd="5" destOrd="0" presId="urn:microsoft.com/office/officeart/2005/8/layout/radial6"/>
    <dgm:cxn modelId="{58A61857-8F51-42B2-97D0-50E618C4CCDF}" type="presParOf" srcId="{FF65966B-E6AA-4F76-AE13-E16745C5F9A9}" destId="{0B66F419-DC3E-4AC7-B00E-7B69DBCFF56C}" srcOrd="6" destOrd="0" presId="urn:microsoft.com/office/officeart/2005/8/layout/radial6"/>
    <dgm:cxn modelId="{B5048E56-9D5E-4AA0-BD8C-8C7B0DB1BEFC}" type="presParOf" srcId="{FF65966B-E6AA-4F76-AE13-E16745C5F9A9}" destId="{A7EDA3C6-150C-425A-9EF3-E29B9224F998}" srcOrd="7" destOrd="0" presId="urn:microsoft.com/office/officeart/2005/8/layout/radial6"/>
    <dgm:cxn modelId="{4B8A3A6B-7BFD-486A-9602-3442570AAED4}" type="presParOf" srcId="{FF65966B-E6AA-4F76-AE13-E16745C5F9A9}" destId="{D83F97CD-C94C-4703-86ED-96E7987657DA}" srcOrd="8" destOrd="0" presId="urn:microsoft.com/office/officeart/2005/8/layout/radial6"/>
    <dgm:cxn modelId="{EB9BAC6C-55DF-4B0B-A780-ED23A077A76D}" type="presParOf" srcId="{FF65966B-E6AA-4F76-AE13-E16745C5F9A9}" destId="{DA85AFD3-B8D5-459F-BC67-2872C15CF210}" srcOrd="9" destOrd="0" presId="urn:microsoft.com/office/officeart/2005/8/layout/radial6"/>
    <dgm:cxn modelId="{262E033C-0944-4CED-A2CA-AA2DC7EBD447}" type="presParOf" srcId="{FF65966B-E6AA-4F76-AE13-E16745C5F9A9}" destId="{7F85537F-49D0-4BDF-B329-75F7201B28F4}" srcOrd="10" destOrd="0" presId="urn:microsoft.com/office/officeart/2005/8/layout/radial6"/>
    <dgm:cxn modelId="{FAC223F3-029E-495D-B233-B4C41CC7AE59}" type="presParOf" srcId="{FF65966B-E6AA-4F76-AE13-E16745C5F9A9}" destId="{1A2D33AE-4413-4244-8CFC-CC63CC1A5A93}" srcOrd="11" destOrd="0" presId="urn:microsoft.com/office/officeart/2005/8/layout/radial6"/>
    <dgm:cxn modelId="{F7D1167A-46A2-4B0D-BE63-A7309AC86844}" type="presParOf" srcId="{FF65966B-E6AA-4F76-AE13-E16745C5F9A9}" destId="{7F01435A-CDFA-4E4B-A9F6-C1B73FBA1EF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1435A-CDFA-4E4B-A9F6-C1B73FBA1EFE}">
      <dsp:nvSpPr>
        <dsp:cNvPr id="0" name=""/>
        <dsp:cNvSpPr/>
      </dsp:nvSpPr>
      <dsp:spPr>
        <a:xfrm>
          <a:off x="1600898" y="704704"/>
          <a:ext cx="4544546" cy="4544546"/>
        </a:xfrm>
        <a:prstGeom prst="blockArc">
          <a:avLst>
            <a:gd name="adj1" fmla="val 10785939"/>
            <a:gd name="adj2" fmla="val 16215500"/>
            <a:gd name="adj3" fmla="val 463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5AFD3-B8D5-459F-BC67-2872C15CF210}">
      <dsp:nvSpPr>
        <dsp:cNvPr id="0" name=""/>
        <dsp:cNvSpPr/>
      </dsp:nvSpPr>
      <dsp:spPr>
        <a:xfrm>
          <a:off x="1538186" y="189816"/>
          <a:ext cx="4544546" cy="4544546"/>
        </a:xfrm>
        <a:prstGeom prst="blockArc">
          <a:avLst>
            <a:gd name="adj1" fmla="val 4924555"/>
            <a:gd name="adj2" fmla="val 9980748"/>
            <a:gd name="adj3" fmla="val 463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6F419-DC3E-4AC7-B00E-7B69DBCFF56C}">
      <dsp:nvSpPr>
        <dsp:cNvPr id="0" name=""/>
        <dsp:cNvSpPr/>
      </dsp:nvSpPr>
      <dsp:spPr>
        <a:xfrm>
          <a:off x="1671685" y="175336"/>
          <a:ext cx="4544546" cy="4544546"/>
        </a:xfrm>
        <a:prstGeom prst="blockArc">
          <a:avLst>
            <a:gd name="adj1" fmla="val 901853"/>
            <a:gd name="adj2" fmla="val 5132562"/>
            <a:gd name="adj3" fmla="val 463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26F21-1A2B-4E44-B317-F8FA5C0464C5}">
      <dsp:nvSpPr>
        <dsp:cNvPr id="0" name=""/>
        <dsp:cNvSpPr/>
      </dsp:nvSpPr>
      <dsp:spPr>
        <a:xfrm>
          <a:off x="1881851" y="702042"/>
          <a:ext cx="4544546" cy="4544546"/>
        </a:xfrm>
        <a:prstGeom prst="blockArc">
          <a:avLst>
            <a:gd name="adj1" fmla="val 16222736"/>
            <a:gd name="adj2" fmla="val 71703"/>
            <a:gd name="adj3" fmla="val 463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EA6B0-018F-45A9-B6D7-650E364EE19A}">
      <dsp:nvSpPr>
        <dsp:cNvPr id="0" name=""/>
        <dsp:cNvSpPr/>
      </dsp:nvSpPr>
      <dsp:spPr>
        <a:xfrm>
          <a:off x="2828417" y="2132465"/>
          <a:ext cx="2089546" cy="17071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Service excellence</a:t>
          </a:r>
          <a:endParaRPr lang="en-US" sz="2400" kern="1200" dirty="0"/>
        </a:p>
      </dsp:txBody>
      <dsp:txXfrm>
        <a:off x="3134424" y="2382476"/>
        <a:ext cx="1477532" cy="1207158"/>
      </dsp:txXfrm>
    </dsp:sp>
    <dsp:sp modelId="{2920DCC2-035F-4551-9CB9-B05051CB579C}">
      <dsp:nvSpPr>
        <dsp:cNvPr id="0" name=""/>
        <dsp:cNvSpPr/>
      </dsp:nvSpPr>
      <dsp:spPr>
        <a:xfrm>
          <a:off x="3151838" y="26042"/>
          <a:ext cx="1462682" cy="14626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People</a:t>
          </a:r>
          <a:endParaRPr lang="en-US" sz="2400" kern="1200" dirty="0"/>
        </a:p>
      </dsp:txBody>
      <dsp:txXfrm>
        <a:off x="3366043" y="240247"/>
        <a:ext cx="1034272" cy="1034272"/>
      </dsp:txXfrm>
    </dsp:sp>
    <dsp:sp modelId="{9A0A3F57-4E31-4D8C-815D-6AEDAF902F89}">
      <dsp:nvSpPr>
        <dsp:cNvPr id="0" name=""/>
        <dsp:cNvSpPr/>
      </dsp:nvSpPr>
      <dsp:spPr>
        <a:xfrm>
          <a:off x="5177874" y="2291902"/>
          <a:ext cx="1819518" cy="14626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Processes</a:t>
          </a:r>
          <a:endParaRPr lang="en-US" sz="2000" kern="1200" dirty="0"/>
        </a:p>
      </dsp:txBody>
      <dsp:txXfrm>
        <a:off x="5444336" y="2506107"/>
        <a:ext cx="1286594" cy="1034272"/>
      </dsp:txXfrm>
    </dsp:sp>
    <dsp:sp modelId="{A7EDA3C6-150C-425A-9EF3-E29B9224F998}">
      <dsp:nvSpPr>
        <dsp:cNvPr id="0" name=""/>
        <dsp:cNvSpPr/>
      </dsp:nvSpPr>
      <dsp:spPr>
        <a:xfrm>
          <a:off x="2864914" y="3998144"/>
          <a:ext cx="2503088" cy="13247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Leadership</a:t>
          </a:r>
          <a:endParaRPr lang="en-US" sz="2400" kern="1200" dirty="0"/>
        </a:p>
      </dsp:txBody>
      <dsp:txXfrm>
        <a:off x="3231483" y="4192147"/>
        <a:ext cx="1769950" cy="936731"/>
      </dsp:txXfrm>
    </dsp:sp>
    <dsp:sp modelId="{7F85537F-49D0-4BDF-B329-75F7201B28F4}">
      <dsp:nvSpPr>
        <dsp:cNvPr id="0" name=""/>
        <dsp:cNvSpPr/>
      </dsp:nvSpPr>
      <dsp:spPr>
        <a:xfrm>
          <a:off x="922232" y="2254714"/>
          <a:ext cx="1462682" cy="14626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Culture</a:t>
          </a:r>
          <a:endParaRPr lang="en-US" sz="2500" kern="1200" dirty="0"/>
        </a:p>
      </dsp:txBody>
      <dsp:txXfrm>
        <a:off x="1136437" y="2468919"/>
        <a:ext cx="1034272" cy="1034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26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24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24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2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2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24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2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hyperlink" Target="http://www.google.co.ke/imgres?imgurl=http://www.pglhealthcare.com/Our%20Clients.jpg&amp;imgrefurl=http://www.pglhealthcare.com/Services%20we%20offer%20-%20Client.htm&amp;usg=__no3Rn7hIV5hsozre7e_bEnSY_Go=&amp;h=300&amp;w=450&amp;sz=55&amp;hl=en&amp;start=19&amp;zoom=1&amp;tbnid=bRFPzNdFyFo8wM:&amp;tbnh=85&amp;tbnw=127&amp;ei=ug8mUMGKBpDjtQaWyoCgDQ&amp;prev=/search?q=quality+service+images&amp;hl=en&amp;sa=X&amp;biw=1366&amp;bih=673&amp;tbm=isch&amp;prmd=imvns&amp;itbs=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hyperlink" Target="http://www.google.co.ke/imgres?imgurl=http://3.bp.blogspot.com/-RolHYpBx9Ws/UBK268jmAHI/AAAAAAAAAk8/zjfYY4ewocA/s1600/Better-Customer-Service-Climbing-ladder.jpg&amp;imgrefurl=http://derbyshirebusinesshelp.blogspot.com/2012/07/the-top-100-quotes-on-customer-service.html&amp;usg=__QqCayhYNMQ3E_q-j2pbUlDvqf78=&amp;h=500&amp;w=599&amp;sz=90&amp;hl=en&amp;start=205&amp;zoom=1&amp;tbnid=mu3iYenFiv8atM:&amp;tbnh=113&amp;tbnw=135&amp;ei=5WYnUPrrL4TVtAbZkIH4Aw&amp;prev=/search?q=customer+service+photos&amp;start=200&amp;hl=en&amp;sa=N&amp;biw=1366&amp;bih=673&amp;tbm=isch&amp;prmd=imvns&amp;itbs=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e/imgres?imgurl=http://www.welive2care.com/wp-content/uploads/2009/12/5-gifts.jpg&amp;imgrefurl=http://www.welive2care.com/2009/12/11/ways-to-exceed-customer-expectations/&amp;usg=__5x-V4bltyNvEqDLvrO6gUW6ZboI=&amp;h=548&amp;w=700&amp;sz=62&amp;hl=en&amp;start=8&amp;zoom=1&amp;tbnid=ZxFOt6zkaAvsSM:&amp;tbnh=110&amp;tbnw=140&amp;ei=934nUNqzEsGa0QXzm4GgDA&amp;prev=/search?q=customer+expectations&amp;hl=en&amp;biw=1366&amp;bih=673&amp;tbm=isch&amp;itbs=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7885" y="892497"/>
            <a:ext cx="6619244" cy="192690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SERVICE EXCELLENCE: DEALING WITH THE DYNAMICS OF CUSTOMER SERVICE IN THE HOSPITALITY SECTOR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" y="2895600"/>
            <a:ext cx="8839200" cy="2133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b="1" dirty="0">
                <a:solidFill>
                  <a:schemeClr val="bg1"/>
                </a:solidFill>
              </a:rPr>
              <a:t>KEYNOTE SPEECH DURING THE </a:t>
            </a:r>
            <a:r>
              <a:rPr lang="en-US" sz="6400" b="1" dirty="0" smtClean="0">
                <a:solidFill>
                  <a:schemeClr val="bg1"/>
                </a:solidFill>
              </a:rPr>
              <a:t>55</a:t>
            </a:r>
            <a:r>
              <a:rPr lang="en-US" sz="6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6400" b="1" dirty="0" smtClean="0">
                <a:solidFill>
                  <a:schemeClr val="bg1"/>
                </a:solidFill>
              </a:rPr>
              <a:t> EUHOFA INTERNATIONAL CONGRESS, NAIROBI </a:t>
            </a:r>
          </a:p>
          <a:p>
            <a:pPr marL="0" indent="0" algn="ctr">
              <a:buNone/>
            </a:pPr>
            <a:r>
              <a:rPr lang="en-US" sz="6400" b="1" dirty="0" smtClean="0">
                <a:solidFill>
                  <a:schemeClr val="bg1"/>
                </a:solidFill>
              </a:rPr>
              <a:t>TUESDAY 29</a:t>
            </a:r>
            <a:r>
              <a:rPr lang="en-US" sz="6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6400" b="1" dirty="0" smtClean="0">
                <a:solidFill>
                  <a:schemeClr val="bg1"/>
                </a:solidFill>
              </a:rPr>
              <a:t> NOVEMBER, 2016</a:t>
            </a:r>
          </a:p>
          <a:p>
            <a:pPr marL="0" indent="0">
              <a:buNone/>
            </a:pPr>
            <a:endParaRPr lang="en-US" sz="6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400" b="1" dirty="0" smtClean="0">
                <a:solidFill>
                  <a:schemeClr val="bg1"/>
                </a:solidFill>
              </a:rPr>
              <a:t>BY</a:t>
            </a:r>
          </a:p>
          <a:p>
            <a:pPr marL="0" indent="0" algn="ctr">
              <a:buNone/>
            </a:pPr>
            <a:endParaRPr lang="en-US" sz="6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6400" b="1" dirty="0" smtClean="0">
                <a:solidFill>
                  <a:schemeClr val="bg1"/>
                </a:solidFill>
              </a:rPr>
              <a:t>DAMIANNAH KIETI </a:t>
            </a:r>
          </a:p>
          <a:p>
            <a:pPr marL="0" indent="0" algn="ctr">
              <a:buNone/>
            </a:pPr>
            <a:endParaRPr lang="en-US" sz="6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6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3E310E"/>
                </a:solidFill>
                <a:latin typeface="Tahoma" pitchFamily="34" charset="0"/>
                <a:cs typeface="Tahoma" pitchFamily="34" charset="0"/>
              </a:rPr>
              <a:t>Associate Prof. of Tourism &amp; Dean, School of Tourism, Hospitality and Events 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3E310E"/>
                </a:solidFill>
                <a:latin typeface="Tahoma" pitchFamily="34" charset="0"/>
                <a:cs typeface="Tahoma" pitchFamily="34" charset="0"/>
              </a:rPr>
              <a:t>Management, Moi University </a:t>
            </a:r>
          </a:p>
          <a:p>
            <a:pPr marL="0" indent="0" algn="ctr">
              <a:buNone/>
            </a:pPr>
            <a:endParaRPr lang="en-GB" sz="7200" dirty="0">
              <a:solidFill>
                <a:srgbClr val="3E310E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ctr" fontAlgn="base">
              <a:spcAft>
                <a:spcPct val="0"/>
              </a:spcAft>
              <a:buNone/>
              <a:defRPr/>
            </a:pPr>
            <a:r>
              <a:rPr lang="en-GB" sz="7200" b="1" dirty="0" smtClean="0">
                <a:solidFill>
                  <a:srgbClr val="3E310E"/>
                </a:solidFill>
                <a:latin typeface="Tahoma" pitchFamily="34" charset="0"/>
                <a:cs typeface="Tahoma" pitchFamily="34" charset="0"/>
              </a:rPr>
              <a:t>dkieti@mu.ac.ke</a:t>
            </a:r>
            <a:endParaRPr lang="en-GB" sz="7200" b="1" dirty="0">
              <a:solidFill>
                <a:srgbClr val="3E310E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       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-2213" t="-2200" r="-2213" b="-2200"/>
          <a:stretch>
            <a:fillRect/>
          </a:stretch>
        </p:blipFill>
        <p:spPr bwMode="auto">
          <a:xfrm>
            <a:off x="152400" y="76200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64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43273160"/>
              </p:ext>
            </p:extLst>
          </p:nvPr>
        </p:nvGraphicFramePr>
        <p:xfrm>
          <a:off x="762000" y="954861"/>
          <a:ext cx="7924799" cy="5903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Up Arrow 2"/>
          <p:cNvSpPr/>
          <p:nvPr/>
        </p:nvSpPr>
        <p:spPr>
          <a:xfrm>
            <a:off x="4419600" y="2460132"/>
            <a:ext cx="363474" cy="62719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3017022" y="3686880"/>
            <a:ext cx="634980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4552647" y="4548632"/>
            <a:ext cx="363474" cy="5487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473700" y="3821684"/>
            <a:ext cx="733806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95779" y="164068"/>
            <a:ext cx="7755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Imperatives of service excellence</a:t>
            </a:r>
            <a:endParaRPr lang="en-US" sz="4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 l="-2213" t="-2200" r="-2213" b="-2200"/>
          <a:stretch>
            <a:fillRect/>
          </a:stretch>
        </p:blipFill>
        <p:spPr bwMode="auto">
          <a:xfrm>
            <a:off x="-47263" y="0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117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63" y="164067"/>
            <a:ext cx="6183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Service excellence: People</a:t>
            </a:r>
            <a:endParaRPr lang="en-US" sz="4400" dirty="0"/>
          </a:p>
        </p:txBody>
      </p:sp>
      <p:pic>
        <p:nvPicPr>
          <p:cNvPr id="10" name="Picture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495800" cy="47202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1491734"/>
            <a:ext cx="487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Service excellence is delivered through: 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/>
              <a:t>interaction between people, 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/>
              <a:t>engaging people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/>
              <a:t>Setting service promise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/>
              <a:t>Setting clear service goals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/>
              <a:t>Setting ‘ideas team’</a:t>
            </a:r>
          </a:p>
          <a:p>
            <a:endParaRPr lang="en-US" sz="3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-2213" t="-2200" r="-2213" b="-2200"/>
          <a:stretch>
            <a:fillRect/>
          </a:stretch>
        </p:blipFill>
        <p:spPr bwMode="auto">
          <a:xfrm>
            <a:off x="7500958" y="-16042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92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495800" cy="47202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1491734"/>
            <a:ext cx="4876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smtClean="0"/>
              <a:t>Service hearted people</a:t>
            </a:r>
          </a:p>
          <a:p>
            <a:pPr marL="285750" indent="-285750">
              <a:buFontTx/>
              <a:buChar char="-"/>
            </a:pPr>
            <a:r>
              <a:rPr lang="en-US" sz="4000" dirty="0" smtClean="0"/>
              <a:t>People who care</a:t>
            </a:r>
          </a:p>
          <a:p>
            <a:pPr marL="285750" indent="-285750">
              <a:buFontTx/>
              <a:buChar char="-"/>
            </a:pPr>
            <a:r>
              <a:rPr lang="en-US" sz="4000" dirty="0" smtClean="0"/>
              <a:t>Employees who see </a:t>
            </a:r>
            <a:r>
              <a:rPr lang="en-US" sz="4000" dirty="0"/>
              <a:t>customers as ‘theirs</a:t>
            </a:r>
            <a:r>
              <a:rPr lang="en-US" sz="4000" dirty="0" smtClean="0"/>
              <a:t>’</a:t>
            </a:r>
          </a:p>
          <a:p>
            <a:pPr marL="285750" indent="-285750">
              <a:buFontTx/>
              <a:buChar char="-"/>
            </a:pPr>
            <a:r>
              <a:rPr lang="en-US" sz="4000" dirty="0" smtClean="0"/>
              <a:t>Employees who really </a:t>
            </a:r>
            <a:r>
              <a:rPr lang="en-US" sz="4000" dirty="0"/>
              <a:t>want to </a:t>
            </a:r>
            <a:r>
              <a:rPr lang="en-US" sz="4000" dirty="0" smtClean="0"/>
              <a:t>go that </a:t>
            </a:r>
            <a:r>
              <a:rPr lang="en-US" sz="4000" dirty="0"/>
              <a:t>extra </a:t>
            </a:r>
            <a:r>
              <a:rPr lang="en-US" sz="4000" dirty="0" smtClean="0"/>
              <a:t>mile</a:t>
            </a:r>
          </a:p>
          <a:p>
            <a:endParaRPr lang="en-US" sz="3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-2213" t="-2200" r="-2213" b="-2200"/>
          <a:stretch>
            <a:fillRect/>
          </a:stretch>
        </p:blipFill>
        <p:spPr bwMode="auto">
          <a:xfrm>
            <a:off x="7500958" y="-16042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512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Excellence: Process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720" y="1260460"/>
            <a:ext cx="8501122" cy="2489865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/>
          </a:p>
          <a:p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85720" y="1899622"/>
            <a:ext cx="1816393" cy="1315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3E310E"/>
                </a:solidFill>
                <a:latin typeface="Comic Sans MS" pitchFamily="66" charset="0"/>
              </a:rPr>
              <a:t>Recruitment</a:t>
            </a:r>
            <a:endParaRPr lang="en-GB" sz="1400" b="1" dirty="0">
              <a:solidFill>
                <a:srgbClr val="3E310E"/>
              </a:solidFill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43108" y="1912501"/>
            <a:ext cx="1643074" cy="1315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omic Sans MS" pitchFamily="66" charset="0"/>
                <a:cs typeface="Lucida Sans Unicode" pitchFamily="34" charset="0"/>
              </a:rPr>
              <a:t>Induction</a:t>
            </a:r>
            <a:endParaRPr lang="en-GB" sz="1400" b="1" dirty="0"/>
          </a:p>
          <a:p>
            <a:pPr algn="ctr"/>
            <a:endParaRPr lang="en-GB" sz="1400" b="1" dirty="0"/>
          </a:p>
        </p:txBody>
      </p:sp>
      <p:sp>
        <p:nvSpPr>
          <p:cNvPr id="7" name="Oval 6"/>
          <p:cNvSpPr/>
          <p:nvPr/>
        </p:nvSpPr>
        <p:spPr>
          <a:xfrm>
            <a:off x="3786182" y="1857364"/>
            <a:ext cx="1662996" cy="1315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rPr>
              <a:t> Content and delivery of training</a:t>
            </a:r>
            <a:endParaRPr lang="en-GB" sz="1400" b="1" dirty="0"/>
          </a:p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16044" y="1860660"/>
            <a:ext cx="1643074" cy="1315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omic Sans MS" pitchFamily="66" charset="0"/>
              </a:rPr>
              <a:t>Developing</a:t>
            </a:r>
          </a:p>
          <a:p>
            <a:pPr algn="ctr"/>
            <a:endParaRPr lang="en-GB" sz="1400" b="1" dirty="0">
              <a:solidFill>
                <a:srgbClr val="3E310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116351" y="1857364"/>
            <a:ext cx="1670491" cy="1315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>
                <a:solidFill>
                  <a:srgbClr val="3E310E"/>
                </a:solidFill>
                <a:latin typeface="Comic Sans MS" pitchFamily="66" charset="0"/>
              </a:rPr>
              <a:t>Performance management</a:t>
            </a:r>
          </a:p>
          <a:p>
            <a:pPr algn="ctr"/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Documents and Settings\standalone.A22843\Local Settings\Temporary Internet Files\Content.IE5\LVIISAJ1\MC9003911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47951">
            <a:off x="653313" y="3332554"/>
            <a:ext cx="1276750" cy="1289441"/>
          </a:xfrm>
          <a:prstGeom prst="rect">
            <a:avLst/>
          </a:prstGeom>
          <a:noFill/>
        </p:spPr>
      </p:pic>
      <p:pic>
        <p:nvPicPr>
          <p:cNvPr id="11" name="Picture 2" descr="C:\Documents and Settings\standalone.A22843\Local Settings\Temporary Internet Files\Content.IE5\LVIISAJ1\MC9003911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34702">
            <a:off x="2344256" y="3350290"/>
            <a:ext cx="1007064" cy="1017075"/>
          </a:xfrm>
          <a:prstGeom prst="rect">
            <a:avLst/>
          </a:prstGeom>
          <a:noFill/>
        </p:spPr>
      </p:pic>
      <p:pic>
        <p:nvPicPr>
          <p:cNvPr id="12" name="Picture 2" descr="C:\Documents and Settings\standalone.A22843\Local Settings\Temporary Internet Files\Content.IE5\LVIISAJ1\MC9003911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974102">
            <a:off x="3997394" y="3333551"/>
            <a:ext cx="1029668" cy="1039903"/>
          </a:xfrm>
          <a:prstGeom prst="rect">
            <a:avLst/>
          </a:prstGeom>
          <a:noFill/>
        </p:spPr>
      </p:pic>
      <p:pic>
        <p:nvPicPr>
          <p:cNvPr id="13" name="Picture 2" descr="C:\Documents and Settings\standalone.A22843\Local Settings\Temporary Internet Files\Content.IE5\LVIISAJ1\MC9003911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06527">
            <a:off x="4994649" y="3269595"/>
            <a:ext cx="1358408" cy="1371911"/>
          </a:xfrm>
          <a:prstGeom prst="rect">
            <a:avLst/>
          </a:prstGeom>
          <a:noFill/>
        </p:spPr>
      </p:pic>
      <p:pic>
        <p:nvPicPr>
          <p:cNvPr id="14" name="Picture 2" descr="C:\Documents and Settings\standalone.A22843\Local Settings\Temporary Internet Files\Content.IE5\LVIISAJ1\MC9003911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20099">
            <a:off x="6228326" y="3235254"/>
            <a:ext cx="1776050" cy="1793704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1071538" y="4500570"/>
            <a:ext cx="5286412" cy="10715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Customer experience delivery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1443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92" y="216539"/>
            <a:ext cx="71145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Service excellence: Leadership</a:t>
            </a:r>
            <a:endParaRPr lang="en-US" sz="44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1692" y="985980"/>
            <a:ext cx="6092908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</a:rPr>
              <a:t>Motivate </a:t>
            </a:r>
            <a:r>
              <a:rPr lang="en-US" sz="4000" dirty="0">
                <a:solidFill>
                  <a:schemeClr val="tx1"/>
                </a:solidFill>
              </a:rPr>
              <a:t>everyone 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tx1"/>
                </a:solidFill>
              </a:rPr>
              <a:t>Focus on ‘outside in’</a:t>
            </a:r>
            <a:endParaRPr lang="en-US" sz="4000" dirty="0">
              <a:solidFill>
                <a:schemeClr val="tx1"/>
              </a:solidFill>
            </a:endParaRPr>
          </a:p>
          <a:p>
            <a:pPr marL="457200" indent="-457200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</a:rPr>
              <a:t>Create and maintain the internal environment of an organization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en-US" sz="4000" dirty="0" smtClean="0"/>
              <a:t>Communicate</a:t>
            </a:r>
            <a:endParaRPr lang="en-US" sz="4000" dirty="0"/>
          </a:p>
          <a:p>
            <a:pPr>
              <a:buClr>
                <a:schemeClr val="accent2">
                  <a:lumMod val="75000"/>
                </a:schemeClr>
              </a:buClr>
              <a:buSzPct val="150000"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SzPct val="150000"/>
              <a:buFont typeface="Arial" charset="0"/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Picture 5" descr="imagesCAHYRBB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71074"/>
            <a:ext cx="259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-2213" t="-2200" r="-2213" b="-2200"/>
          <a:stretch>
            <a:fillRect/>
          </a:stretch>
        </p:blipFill>
        <p:spPr bwMode="auto">
          <a:xfrm>
            <a:off x="7500958" y="-16042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707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4" y="164067"/>
            <a:ext cx="6300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Service excellence: Culture</a:t>
            </a:r>
            <a:endParaRPr lang="en-US" sz="44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1691" y="985980"/>
            <a:ext cx="736873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Organizational culture focused on delivering the best customer experience possible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en-US" sz="3200" dirty="0" smtClean="0"/>
              <a:t>Culture that emphasize service excellence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“Management through culture”</a:t>
            </a:r>
          </a:p>
          <a:p>
            <a:pPr marL="457200" indent="-457200">
              <a:buClr>
                <a:schemeClr val="accent2">
                  <a:lumMod val="75000"/>
                </a:schemeClr>
              </a:buClr>
              <a:buSzPct val="150000"/>
              <a:buFont typeface="Wingdings" pitchFamily="2" charset="2"/>
              <a:buChar char="§"/>
            </a:pPr>
            <a:r>
              <a:rPr lang="en-US" sz="3200" dirty="0" smtClean="0"/>
              <a:t>customer-centric culture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-2213" t="-2200" r="-2213" b="-2200"/>
          <a:stretch>
            <a:fillRect/>
          </a:stretch>
        </p:blipFill>
        <p:spPr bwMode="auto">
          <a:xfrm>
            <a:off x="7500958" y="-16042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3.gstatic.com/images?q=tbn:ANd9GcRIbvGALNk5nD3vd-ON1NY0kY1utXIS0fCzoEz4NzmI9hgTTUf6SUV5yN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24" y="4525410"/>
            <a:ext cx="214471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3.gstatic.com/images?q=tbn:ANd9GcRIbvGALNk5nD3vd-ON1NY0kY1utXIS0fCzoEz4NzmI9hgTTUf6SUV5yN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4525410"/>
            <a:ext cx="214471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t3.gstatic.com/images?q=tbn:ANd9GcRIbvGALNk5nD3vd-ON1NY0kY1utXIS0fCzoEz4NzmI9hgTTUf6SUV5yN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7" y="4518025"/>
            <a:ext cx="214471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t3.gstatic.com/images?q=tbn:ANd9GcRIbvGALNk5nD3vd-ON1NY0kY1utXIS0fCzoEz4NzmI9hgTTUf6SUV5yN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25410"/>
            <a:ext cx="214471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97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6619244" cy="1926903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The dynamics in customer service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-2213" t="-2200" r="-2213" b="-2200"/>
          <a:stretch>
            <a:fillRect/>
          </a:stretch>
        </p:blipFill>
        <p:spPr bwMode="auto">
          <a:xfrm>
            <a:off x="7500958" y="-16042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01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888" y="930562"/>
            <a:ext cx="5328112" cy="5445780"/>
          </a:xfrm>
          <a:prstGeom prst="rect">
            <a:avLst/>
          </a:prstGeom>
          <a:solidFill>
            <a:srgbClr val="7BCF27"/>
          </a:solidFill>
        </p:spPr>
        <p:txBody>
          <a:bodyPr wrap="square" rtlCol="0">
            <a:normAutofit lnSpcReduction="10000"/>
          </a:bodyPr>
          <a:lstStyle/>
          <a:p>
            <a:r>
              <a:rPr lang="en-US" sz="2600" b="1" dirty="0" smtClean="0"/>
              <a:t>- </a:t>
            </a:r>
            <a:r>
              <a:rPr lang="en-US" sz="2800" dirty="0" smtClean="0"/>
              <a:t>Customers are tightening their  purse strings as their disposable income come under more pressure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Customers becoming increasingly time poor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have </a:t>
            </a:r>
            <a:r>
              <a:rPr lang="en-US" sz="2800" dirty="0"/>
              <a:t>a desire for an experience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More information available to customers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Much more savvy customers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Increasing use of social media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Customers today are more likely to trust a stranger’s opinion on the internet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018">
            <a:off x="7834024" y="2845970"/>
            <a:ext cx="1031813" cy="2283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6882" y="267512"/>
            <a:ext cx="1584446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76956"/>
            <a:ext cx="1430013" cy="15236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0596" y="356541"/>
            <a:ext cx="828109" cy="2133600"/>
          </a:xfrm>
          <a:prstGeom prst="rect">
            <a:avLst/>
          </a:prstGeom>
        </p:spPr>
      </p:pic>
      <p:sp>
        <p:nvSpPr>
          <p:cNvPr id="19" name="Left-Right Arrow 18"/>
          <p:cNvSpPr/>
          <p:nvPr/>
        </p:nvSpPr>
        <p:spPr>
          <a:xfrm rot="5400000">
            <a:off x="6208854" y="2544283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 rot="10800000">
            <a:off x="7298752" y="3868422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7846803">
            <a:off x="7097263" y="2788412"/>
            <a:ext cx="819804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62818" y="2490141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488050" y="3994685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488050" y="3993389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729263" y="399030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485609" y="399565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483258" y="399379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07341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Dynamics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4146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278 0.22037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3889 -1.11111E-6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1788 -0.18403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2786E-6 L -0.13664 0.00046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3 L -0.00261 -0.21911 " pathEditMode="relative" rAng="0" ptsTypes="AA">
                                      <p:cBhvr>
                                        <p:cTn id="6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46 L 0.11458 -0.18079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250"/>
                            </p:stCondLst>
                            <p:childTnLst>
                              <p:par>
                                <p:cTn id="7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888" y="930562"/>
            <a:ext cx="5328112" cy="5445780"/>
          </a:xfrm>
          <a:prstGeom prst="rect">
            <a:avLst/>
          </a:prstGeom>
          <a:solidFill>
            <a:srgbClr val="7BCF27"/>
          </a:solidFill>
        </p:spPr>
        <p:txBody>
          <a:bodyPr wrap="square" rtlCol="0">
            <a:normAutofit/>
          </a:bodyPr>
          <a:lstStyle/>
          <a:p>
            <a:r>
              <a:rPr lang="en-US" sz="2800" dirty="0" smtClean="0"/>
              <a:t>- Increased enthusiasm </a:t>
            </a:r>
            <a:r>
              <a:rPr lang="en-US" sz="2800" dirty="0"/>
              <a:t>to interpret messages that they </a:t>
            </a:r>
            <a:r>
              <a:rPr lang="en-US" sz="2800" dirty="0" smtClean="0"/>
              <a:t>received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O</a:t>
            </a:r>
            <a:r>
              <a:rPr lang="en-US" sz="2800" dirty="0" smtClean="0"/>
              <a:t>perate </a:t>
            </a:r>
            <a:r>
              <a:rPr lang="en-US" sz="2800" dirty="0"/>
              <a:t>across multiple channels </a:t>
            </a: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Desire for </a:t>
            </a:r>
            <a:r>
              <a:rPr lang="en-US" sz="2800" dirty="0"/>
              <a:t>hi-tech, high-touch experiences </a:t>
            </a: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en-US" sz="2800" dirty="0" smtClean="0"/>
              <a:t>becoming </a:t>
            </a:r>
            <a:r>
              <a:rPr lang="en-US" sz="2800" dirty="0"/>
              <a:t>increasingly difficult to attract their </a:t>
            </a:r>
            <a:r>
              <a:rPr lang="en-US" sz="2800" dirty="0" smtClean="0"/>
              <a:t>attention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Increased cautious about the environment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Increased concerns on health and wellness </a:t>
            </a:r>
            <a:endParaRPr lang="en-US" sz="26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018">
            <a:off x="7834024" y="2845970"/>
            <a:ext cx="1031813" cy="2283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6882" y="267512"/>
            <a:ext cx="1584446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76956"/>
            <a:ext cx="1430013" cy="15236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0596" y="356541"/>
            <a:ext cx="828109" cy="2133600"/>
          </a:xfrm>
          <a:prstGeom prst="rect">
            <a:avLst/>
          </a:prstGeom>
        </p:spPr>
      </p:pic>
      <p:sp>
        <p:nvSpPr>
          <p:cNvPr id="19" name="Left-Right Arrow 18"/>
          <p:cNvSpPr/>
          <p:nvPr/>
        </p:nvSpPr>
        <p:spPr>
          <a:xfrm rot="5400000">
            <a:off x="6208854" y="2544283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 rot="10800000">
            <a:off x="7298752" y="3868422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7846803">
            <a:off x="7097263" y="2788412"/>
            <a:ext cx="819804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62818" y="2490141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488050" y="3994685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488050" y="3993389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729263" y="399030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485609" y="399565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483258" y="399379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07341"/>
            <a:ext cx="264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Dynamics </a:t>
            </a:r>
            <a:r>
              <a:rPr lang="en-US" sz="2800" b="1" dirty="0" err="1" smtClean="0"/>
              <a:t>cont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422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278 0.22037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3889 -1.11111E-6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1788 -0.18403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5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2786E-6 L -0.13664 0.00046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3 L -0.00261 -0.21911 " pathEditMode="relative" rAng="0" ptsTypes="AA">
                                      <p:cBhvr>
                                        <p:cTn id="6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46 L 0.11458 -0.18079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250"/>
                            </p:stCondLst>
                            <p:childTnLst>
                              <p:par>
                                <p:cTn id="7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6619244" cy="1926903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Responses to emerging dynamics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-2213" t="-2200" r="-2213" b="-2200"/>
          <a:stretch>
            <a:fillRect/>
          </a:stretch>
        </p:blipFill>
        <p:spPr bwMode="auto">
          <a:xfrm>
            <a:off x="7500958" y="-16042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55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1295400"/>
            <a:ext cx="89154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  <a:defRPr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pPr marL="571500" indent="-571500">
              <a:buFont typeface="Wingdings" pitchFamily="2" charset="2"/>
              <a:buChar char="q"/>
              <a:defRPr/>
            </a:pPr>
            <a:r>
              <a:rPr lang="en-US" sz="4400" dirty="0" smtClean="0"/>
              <a:t>Service excellence</a:t>
            </a:r>
          </a:p>
          <a:p>
            <a:pPr marL="571500" indent="-571500">
              <a:buFont typeface="Wingdings" pitchFamily="2" charset="2"/>
              <a:buChar char="q"/>
              <a:defRPr/>
            </a:pPr>
            <a:r>
              <a:rPr lang="en-US" sz="4400" dirty="0" smtClean="0"/>
              <a:t>Imperatives for service excellence</a:t>
            </a:r>
          </a:p>
          <a:p>
            <a:pPr marL="571500" indent="-571500">
              <a:buFont typeface="Wingdings" pitchFamily="2" charset="2"/>
              <a:buChar char="q"/>
              <a:defRPr/>
            </a:pPr>
            <a:r>
              <a:rPr lang="en-US" sz="4400" dirty="0" smtClean="0"/>
              <a:t>Dynamics in customer service</a:t>
            </a:r>
          </a:p>
          <a:p>
            <a:pPr marL="571500" indent="-571500">
              <a:buFont typeface="Wingdings" pitchFamily="2" charset="2"/>
              <a:buChar char="q"/>
              <a:defRPr/>
            </a:pPr>
            <a:r>
              <a:rPr lang="en-US" sz="4400" dirty="0" smtClean="0"/>
              <a:t>Response to dynamics to customer service</a:t>
            </a:r>
          </a:p>
          <a:p>
            <a:pPr marL="571500" indent="-571500">
              <a:buFont typeface="Wingdings" pitchFamily="2" charset="2"/>
              <a:buChar char="q"/>
              <a:defRPr/>
            </a:pPr>
            <a:r>
              <a:rPr lang="en-US" sz="4400" dirty="0" smtClean="0"/>
              <a:t>Major test</a:t>
            </a:r>
          </a:p>
          <a:p>
            <a:pPr marL="571500" indent="-571500">
              <a:buFont typeface="Wingdings" pitchFamily="2" charset="2"/>
              <a:buChar char="q"/>
              <a:defRPr/>
            </a:pPr>
            <a:endParaRPr lang="en-US" sz="3600" dirty="0" smtClean="0"/>
          </a:p>
          <a:p>
            <a:pPr marL="571500" indent="-571500">
              <a:buFont typeface="Wingdings" pitchFamily="2" charset="2"/>
              <a:buChar char="q"/>
              <a:defRPr/>
            </a:pPr>
            <a:endParaRPr lang="en-US" sz="3600" dirty="0" smtClean="0"/>
          </a:p>
          <a:p>
            <a:pPr marL="571500" indent="-571500">
              <a:buFont typeface="Wingdings" pitchFamily="2" charset="2"/>
              <a:buChar char="q"/>
              <a:defRPr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-2213" t="-2200" r="-2213" b="-2200"/>
          <a:stretch>
            <a:fillRect/>
          </a:stretch>
        </p:blipFill>
        <p:spPr bwMode="auto">
          <a:xfrm>
            <a:off x="7500958" y="-16042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9778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318" y="76200"/>
            <a:ext cx="5393882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                </a:t>
            </a:r>
            <a:r>
              <a:rPr lang="en-US" sz="4400" dirty="0" smtClean="0"/>
              <a:t>Responses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2082054" y="1053096"/>
            <a:ext cx="6949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discounting</a:t>
            </a:r>
            <a:r>
              <a:rPr lang="en-US" sz="2400" dirty="0"/>
              <a:t>, couponing and throwing in freebies 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en-US" sz="2400" dirty="0"/>
              <a:t>four nights for the price of </a:t>
            </a:r>
            <a:r>
              <a:rPr lang="en-US" sz="2400" dirty="0" smtClean="0"/>
              <a:t>three) – How sustainable? 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46919" y="2738482"/>
            <a:ext cx="4979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Offering  to customers something they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ill personally value - Is it possible to 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reate ‘one size fits all’ scheme?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88368" y="3999636"/>
            <a:ext cx="5302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Focusing on understanding lifestyles and </a:t>
            </a:r>
          </a:p>
          <a:p>
            <a:r>
              <a:rPr lang="en-US" sz="2400" dirty="0" smtClean="0"/>
              <a:t>Preferences rather than demographic </a:t>
            </a:r>
          </a:p>
          <a:p>
            <a:r>
              <a:rPr lang="en-US" sz="2400" dirty="0" smtClean="0"/>
              <a:t>profiles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9664" y="5199965"/>
            <a:ext cx="7762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Co-creation- Configuring a room according to guest’s request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05" y="2667671"/>
            <a:ext cx="1430013" cy="1523644"/>
          </a:xfrm>
          <a:prstGeom prst="rect">
            <a:avLst/>
          </a:prstGeom>
        </p:spPr>
      </p:pic>
      <p:sp>
        <p:nvSpPr>
          <p:cNvPr id="15" name="Left-Right Arrow 14"/>
          <p:cNvSpPr/>
          <p:nvPr/>
        </p:nvSpPr>
        <p:spPr>
          <a:xfrm rot="6919088">
            <a:off x="1743755" y="2040867"/>
            <a:ext cx="1080882" cy="42511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Left-Right Arrow 15"/>
          <p:cNvSpPr/>
          <p:nvPr/>
        </p:nvSpPr>
        <p:spPr>
          <a:xfrm rot="9719873">
            <a:off x="2638778" y="3041534"/>
            <a:ext cx="1080882" cy="42511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 rot="12385199">
            <a:off x="2544193" y="3852689"/>
            <a:ext cx="1080882" cy="425116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 rot="14327417">
            <a:off x="1890670" y="4596286"/>
            <a:ext cx="1080882" cy="425116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Left-Right Arrow 18"/>
          <p:cNvSpPr/>
          <p:nvPr/>
        </p:nvSpPr>
        <p:spPr>
          <a:xfrm rot="8694427">
            <a:off x="2352508" y="2455113"/>
            <a:ext cx="1080882" cy="42511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5318" y="1907485"/>
            <a:ext cx="5680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signing </a:t>
            </a:r>
            <a:r>
              <a:rPr lang="en-US" sz="2400" dirty="0"/>
              <a:t>a commitment to lower </a:t>
            </a:r>
            <a:r>
              <a:rPr lang="en-US" sz="2400" dirty="0" smtClean="0"/>
              <a:t>greenhouse </a:t>
            </a:r>
          </a:p>
          <a:p>
            <a:r>
              <a:rPr lang="en-US" sz="2400" dirty="0" smtClean="0"/>
              <a:t>gas </a:t>
            </a:r>
            <a:r>
              <a:rPr lang="en-US" sz="2400" dirty="0"/>
              <a:t>emissions </a:t>
            </a:r>
          </a:p>
        </p:txBody>
      </p:sp>
      <p:sp>
        <p:nvSpPr>
          <p:cNvPr id="21" name="Left-Right Arrow 20"/>
          <p:cNvSpPr/>
          <p:nvPr/>
        </p:nvSpPr>
        <p:spPr>
          <a:xfrm rot="18620629">
            <a:off x="657163" y="4128560"/>
            <a:ext cx="1080882" cy="425116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59868"/>
            <a:ext cx="2161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Unique perks</a:t>
            </a:r>
            <a:endParaRPr lang="en-US" sz="28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-2213" t="-2200" r="-2213" b="-2200"/>
          <a:stretch>
            <a:fillRect/>
          </a:stretch>
        </p:blipFill>
        <p:spPr bwMode="auto">
          <a:xfrm>
            <a:off x="66435" y="0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1243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2" grpId="0"/>
      <p:bldP spid="15" grpId="0" animBg="1"/>
      <p:bldP spid="16" grpId="0" animBg="1"/>
      <p:bldP spid="17" grpId="0" animBg="1"/>
      <p:bldP spid="18" grpId="0" animBg="1"/>
      <p:bldP spid="19" grpId="0" animBg="1"/>
      <p:bldP spid="4" grpId="0"/>
      <p:bldP spid="21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Co-creation and co-production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990438"/>
            <a:ext cx="5501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Hotels </a:t>
            </a:r>
            <a:r>
              <a:rPr lang="en-US" sz="3200" dirty="0"/>
              <a:t>introducing self check-in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1866044"/>
            <a:ext cx="74916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Apps </a:t>
            </a:r>
            <a:r>
              <a:rPr lang="en-US" sz="3200" dirty="0"/>
              <a:t>on mobile devices are allowing guests </a:t>
            </a:r>
          </a:p>
          <a:p>
            <a:r>
              <a:rPr lang="en-US" sz="3200" dirty="0"/>
              <a:t>to </a:t>
            </a:r>
            <a:r>
              <a:rPr lang="en-US" sz="3200" dirty="0" smtClean="0"/>
              <a:t>request  room </a:t>
            </a:r>
            <a:r>
              <a:rPr lang="en-US" sz="3200" dirty="0"/>
              <a:t>service, declare dietary </a:t>
            </a:r>
            <a:endParaRPr lang="en-US" sz="3200" dirty="0" smtClean="0"/>
          </a:p>
          <a:p>
            <a:r>
              <a:rPr lang="en-US" sz="3200" dirty="0" smtClean="0"/>
              <a:t>requirements</a:t>
            </a:r>
            <a:r>
              <a:rPr lang="en-US" sz="3200" dirty="0"/>
              <a:t>, </a:t>
            </a:r>
            <a:r>
              <a:rPr lang="en-US" sz="3200" dirty="0" smtClean="0"/>
              <a:t> room selection and </a:t>
            </a:r>
            <a:r>
              <a:rPr lang="en-US" sz="3200" dirty="0"/>
              <a:t>even </a:t>
            </a:r>
            <a:endParaRPr lang="en-US" sz="3200" dirty="0" smtClean="0"/>
          </a:p>
          <a:p>
            <a:r>
              <a:rPr lang="en-US" sz="3200" dirty="0" smtClean="0"/>
              <a:t>access </a:t>
            </a:r>
            <a:r>
              <a:rPr lang="en-US" sz="3200" dirty="0"/>
              <a:t>rooms!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5594995"/>
            <a:ext cx="394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Real time marketing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928063" y="4137374"/>
            <a:ext cx="7138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</a:t>
            </a:r>
            <a:r>
              <a:rPr lang="en-US" sz="3600" dirty="0" smtClean="0"/>
              <a:t>llowing </a:t>
            </a:r>
            <a:r>
              <a:rPr lang="en-US" sz="3600" dirty="0"/>
              <a:t>guests to decide when they </a:t>
            </a:r>
            <a:endParaRPr lang="en-US" sz="3600" dirty="0" smtClean="0"/>
          </a:p>
          <a:p>
            <a:r>
              <a:rPr lang="en-US" sz="3600" dirty="0" smtClean="0"/>
              <a:t>are </a:t>
            </a:r>
            <a:r>
              <a:rPr lang="en-US" sz="3600" dirty="0"/>
              <a:t>going to checkout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-2213" t="-2200" r="-2213" b="-2200"/>
          <a:stretch>
            <a:fillRect/>
          </a:stretch>
        </p:blipFill>
        <p:spPr bwMode="auto">
          <a:xfrm>
            <a:off x="7500958" y="-16042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7558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6" name="Oval 5"/>
          <p:cNvSpPr/>
          <p:nvPr/>
        </p:nvSpPr>
        <p:spPr>
          <a:xfrm>
            <a:off x="1295400" y="1828800"/>
            <a:ext cx="1583472" cy="1512846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71800" y="1676400"/>
            <a:ext cx="5867400" cy="2667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CHANGES IN CUSTOMER NEEDS </a:t>
            </a:r>
            <a: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IS </a:t>
            </a:r>
            <a:r>
              <a:rPr lang="en-US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LIKE CLOSING THE EYES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Face reality!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15195563">
            <a:off x="1441212" y="1666638"/>
            <a:ext cx="842124" cy="2048015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524000" y="2057400"/>
            <a:ext cx="1583472" cy="1512846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52600" y="2209800"/>
            <a:ext cx="1583472" cy="1512846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308811"/>
            <a:ext cx="4495800" cy="556260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r>
              <a:rPr lang="en-US" sz="16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MAJOR TEST </a:t>
            </a:r>
            <a:r>
              <a:rPr lang="en-US" sz="112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“ </a:t>
            </a:r>
            <a:r>
              <a:rPr lang="en-US" sz="19200" b="1" dirty="0" smtClean="0"/>
              <a:t> Constant push of service excellence bar </a:t>
            </a:r>
            <a:r>
              <a:rPr lang="en-US" sz="19200" b="1" dirty="0"/>
              <a:t>to get even better at what </a:t>
            </a:r>
            <a:r>
              <a:rPr lang="en-US" sz="19200" b="1" dirty="0" smtClean="0"/>
              <a:t>an organization does</a:t>
            </a:r>
            <a:r>
              <a:rPr lang="en-US" sz="112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”.</a:t>
            </a:r>
          </a:p>
          <a:p>
            <a:pPr>
              <a:lnSpc>
                <a:spcPct val="30000"/>
              </a:lnSpc>
            </a:pPr>
            <a:endParaRPr lang="en-US" dirty="0">
              <a:solidFill>
                <a:prstClr val="black"/>
              </a:solidFill>
            </a:endParaRPr>
          </a:p>
          <a:p>
            <a:endParaRPr lang="en-US" sz="2200" dirty="0" smtClean="0">
              <a:solidFill>
                <a:srgbClr val="2C99FC"/>
              </a:solidFill>
            </a:endParaRPr>
          </a:p>
          <a:p>
            <a:endParaRPr lang="en-US" sz="1900" dirty="0" smtClean="0">
              <a:solidFill>
                <a:srgbClr val="2C99FC"/>
              </a:solidFill>
            </a:endParaRPr>
          </a:p>
          <a:p>
            <a:endParaRPr lang="en-US" sz="9800" dirty="0" smtClean="0">
              <a:solidFill>
                <a:prstClr val="black"/>
              </a:solidFill>
            </a:endParaRPr>
          </a:p>
          <a:p>
            <a:endParaRPr lang="en-US" sz="9800" b="1" dirty="0">
              <a:solidFill>
                <a:prstClr val="black"/>
              </a:solidFill>
            </a:endParaRPr>
          </a:p>
          <a:p>
            <a:endParaRPr lang="en-US" sz="9800" b="1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-2213" t="-2200" r="-2213" b="-2200"/>
          <a:stretch>
            <a:fillRect/>
          </a:stretch>
        </p:blipFill>
        <p:spPr bwMode="auto">
          <a:xfrm>
            <a:off x="185758" y="152400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2.gstatic.com/images?q=tbn:ANd9GcRarZVbwDpUVEMK4z0d2jXRVUJ7oEMm94jtZ14oy4GU2IdBUUtbK2DbaZQ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1524000"/>
            <a:ext cx="419735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7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200" y="2669865"/>
            <a:ext cx="7543800" cy="1978335"/>
          </a:xfrm>
        </p:spPr>
        <p:txBody>
          <a:bodyPr wrap="square" tIns="0" bIns="0" anchor="t" anchorCtr="0">
            <a:normAutofit/>
          </a:bodyPr>
          <a:lstStyle/>
          <a:p>
            <a:r>
              <a:rPr lang="en-US" sz="7800" b="1" dirty="0" smtClean="0">
                <a:solidFill>
                  <a:srgbClr val="FF0000"/>
                </a:solidFill>
                <a:latin typeface="+mn-lt"/>
              </a:rPr>
              <a:t>THANK YOU</a:t>
            </a:r>
            <a:endParaRPr lang="en-US" sz="7800" dirty="0">
              <a:solidFill>
                <a:srgbClr val="FF0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38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1295400"/>
            <a:ext cx="8534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  <a:defRPr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hospitality industry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one of the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most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rapidly growing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industries 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the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world</a:t>
            </a:r>
          </a:p>
          <a:p>
            <a:pPr marL="571500" indent="-571500">
              <a:buFont typeface="Wingdings" pitchFamily="2" charset="2"/>
              <a:buChar char="q"/>
              <a:defRPr/>
            </a:pPr>
            <a:r>
              <a:rPr lang="en-US" sz="3600" dirty="0"/>
              <a:t>It plays significant role in terms of accommodation, drink and food to visitors away from home for reward </a:t>
            </a:r>
            <a:endParaRPr lang="en-US" sz="3600" dirty="0" smtClean="0"/>
          </a:p>
          <a:p>
            <a:pPr marL="571500" indent="-571500">
              <a:buFont typeface="Wingdings" pitchFamily="2" charset="2"/>
              <a:buChar char="q"/>
              <a:defRPr/>
            </a:pPr>
            <a:r>
              <a:rPr lang="en-US" sz="3600" dirty="0" smtClean="0"/>
              <a:t>It is predicted that the </a:t>
            </a:r>
            <a:r>
              <a:rPr lang="en-US" sz="3600" dirty="0"/>
              <a:t>global hotel industry revenue </a:t>
            </a:r>
            <a:r>
              <a:rPr lang="en-US" sz="3600" dirty="0" smtClean="0"/>
              <a:t>will reach </a:t>
            </a:r>
            <a:r>
              <a:rPr lang="en-US" sz="3600" dirty="0"/>
              <a:t>$550 billion US dollars in </a:t>
            </a:r>
            <a:r>
              <a:rPr lang="en-US" sz="3600" dirty="0" smtClean="0"/>
              <a:t>this year (2016). 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-2213" t="-2200" r="-2213" b="-2200"/>
          <a:stretch>
            <a:fillRect/>
          </a:stretch>
        </p:blipFill>
        <p:spPr bwMode="auto">
          <a:xfrm>
            <a:off x="7500958" y="-16042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3992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en-US" sz="3200" b="1" kern="0" dirty="0">
                <a:solidFill>
                  <a:schemeClr val="tx1"/>
                </a:solidFill>
              </a:rPr>
              <a:t>GLOBAL </a:t>
            </a:r>
            <a:r>
              <a:rPr lang="en-US" sz="3200" b="1" kern="0" dirty="0" smtClean="0">
                <a:solidFill>
                  <a:schemeClr val="tx1"/>
                </a:solidFill>
              </a:rPr>
              <a:t>HOTEL INDUSTRY REVENUE</a:t>
            </a:r>
            <a:endParaRPr lang="en-US" sz="3200" b="1" kern="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103218"/>
              </p:ext>
            </p:extLst>
          </p:nvPr>
        </p:nvGraphicFramePr>
        <p:xfrm>
          <a:off x="457200" y="1143000"/>
          <a:ext cx="8305800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-2213" t="-2200" r="-2213" b="-2200"/>
          <a:stretch>
            <a:fillRect/>
          </a:stretch>
        </p:blipFill>
        <p:spPr bwMode="auto">
          <a:xfrm>
            <a:off x="7500958" y="-16042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6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5410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current growth in the hospitality industry</a:t>
            </a:r>
          </a:p>
          <a:p>
            <a:r>
              <a:rPr lang="en-US" sz="4000" dirty="0" smtClean="0"/>
              <a:t> coupled with the changing business environment impose </a:t>
            </a:r>
            <a:r>
              <a:rPr lang="en-US" sz="4000" dirty="0"/>
              <a:t>an </a:t>
            </a:r>
            <a:r>
              <a:rPr lang="en-US" sz="4000" dirty="0" smtClean="0"/>
              <a:t>intimidating array </a:t>
            </a:r>
            <a:r>
              <a:rPr lang="en-US" sz="4000" dirty="0"/>
              <a:t>of </a:t>
            </a:r>
            <a:r>
              <a:rPr lang="en-US" sz="4000" dirty="0" smtClean="0"/>
              <a:t>pressure </a:t>
            </a:r>
            <a:r>
              <a:rPr lang="en-US" sz="4000" dirty="0"/>
              <a:t>on the </a:t>
            </a:r>
            <a:r>
              <a:rPr lang="en-US" sz="4000" dirty="0" smtClean="0"/>
              <a:t>hotels </a:t>
            </a:r>
            <a:r>
              <a:rPr lang="en-US" sz="4000" dirty="0"/>
              <a:t>and their performance. </a:t>
            </a:r>
            <a:endParaRPr lang="en-US" sz="4000" dirty="0" smtClean="0"/>
          </a:p>
        </p:txBody>
      </p:sp>
      <p:pic>
        <p:nvPicPr>
          <p:cNvPr id="6" name="Picture 5" descr="C:\photos from phone\WhatsApp Images\IMG-20160328-WA001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64932"/>
            <a:ext cx="3124200" cy="558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-2213" t="-2200" r="-2213" b="-2200"/>
          <a:stretch>
            <a:fillRect/>
          </a:stretch>
        </p:blipFill>
        <p:spPr bwMode="auto">
          <a:xfrm>
            <a:off x="7500958" y="-16042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77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5410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hospitality </a:t>
            </a:r>
            <a:r>
              <a:rPr lang="en-US" sz="4000" dirty="0"/>
              <a:t>industry </a:t>
            </a:r>
            <a:r>
              <a:rPr lang="en-US" sz="4000" dirty="0" smtClean="0"/>
              <a:t>is </a:t>
            </a:r>
            <a:r>
              <a:rPr lang="en-US" sz="4000" dirty="0"/>
              <a:t>been seen as a</a:t>
            </a:r>
            <a:r>
              <a:rPr lang="en-US" sz="4000" dirty="0" smtClean="0"/>
              <a:t> </a:t>
            </a:r>
            <a:r>
              <a:rPr lang="en-US" sz="4000" dirty="0"/>
              <a:t>more experience-based service </a:t>
            </a:r>
            <a:r>
              <a:rPr lang="en-US" sz="4000" dirty="0" smtClean="0"/>
              <a:t>industry</a:t>
            </a:r>
          </a:p>
          <a:p>
            <a:endParaRPr lang="en-US" sz="4000" dirty="0"/>
          </a:p>
          <a:p>
            <a:r>
              <a:rPr lang="en-US" sz="4000" dirty="0" smtClean="0"/>
              <a:t>The need to provide </a:t>
            </a:r>
            <a:r>
              <a:rPr lang="en-US" sz="4000" dirty="0"/>
              <a:t>memorable experiences to the hotel guests</a:t>
            </a:r>
            <a:endParaRPr lang="en-US" sz="4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133600" y="130314"/>
            <a:ext cx="2677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Additionally</a:t>
            </a:r>
            <a:endParaRPr 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-2213" t="-2200" r="-2213" b="-2200"/>
          <a:stretch>
            <a:fillRect/>
          </a:stretch>
        </p:blipFill>
        <p:spPr bwMode="auto">
          <a:xfrm>
            <a:off x="7500958" y="-16042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t2.gstatic.com/images?q=tbn:ANd9GcT7oXtFM49QRPIGFzCrvI08vPsvMW7BVrllXrjj0_Cy9071FRlyS6xtaD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27" y="1676400"/>
            <a:ext cx="3516313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1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541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Providing excellent service </a:t>
            </a:r>
            <a:r>
              <a:rPr lang="en-US" sz="3600" dirty="0"/>
              <a:t>is seen as the only </a:t>
            </a:r>
            <a:endParaRPr lang="en-US" sz="3600" dirty="0" smtClean="0"/>
          </a:p>
          <a:p>
            <a:r>
              <a:rPr lang="en-US" sz="3600" dirty="0"/>
              <a:t>o</a:t>
            </a:r>
            <a:r>
              <a:rPr lang="en-US" sz="3600" dirty="0" smtClean="0"/>
              <a:t>ption to </a:t>
            </a:r>
            <a:r>
              <a:rPr lang="en-US" sz="3600" dirty="0"/>
              <a:t>gaining </a:t>
            </a:r>
            <a:r>
              <a:rPr lang="en-US" sz="3600" dirty="0" smtClean="0"/>
              <a:t>competitive edge in </a:t>
            </a:r>
            <a:r>
              <a:rPr lang="en-US" sz="3600" dirty="0"/>
              <a:t>the </a:t>
            </a:r>
            <a:endParaRPr lang="en-US" sz="3600" dirty="0" smtClean="0"/>
          </a:p>
          <a:p>
            <a:r>
              <a:rPr lang="en-US" sz="3600" dirty="0" smtClean="0"/>
              <a:t>modern competitive hospitality business </a:t>
            </a:r>
          </a:p>
          <a:p>
            <a:r>
              <a:rPr lang="en-US" sz="3600" dirty="0" smtClean="0"/>
              <a:t>setting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-2213" t="-2200" r="-2213" b="-2200"/>
          <a:stretch>
            <a:fillRect/>
          </a:stretch>
        </p:blipFill>
        <p:spPr bwMode="auto">
          <a:xfrm>
            <a:off x="7500958" y="-16042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hostwayreview.com/files/2010/12/customerServi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4" y="1371600"/>
            <a:ext cx="390842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3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6619244" cy="1926903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SERVICE EXCELLENCE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-2213" t="-2200" r="-2213" b="-2200"/>
          <a:stretch>
            <a:fillRect/>
          </a:stretch>
        </p:blipFill>
        <p:spPr bwMode="auto">
          <a:xfrm>
            <a:off x="7500958" y="-16042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00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7885" y="892497"/>
            <a:ext cx="6619244" cy="1926903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Service excellence: </a:t>
            </a:r>
            <a:r>
              <a:rPr lang="en-US" sz="3200" dirty="0">
                <a:solidFill>
                  <a:srgbClr val="3E310E"/>
                </a:solidFill>
              </a:rPr>
              <a:t>delivering what is promised and dealing well with any problems and queries that arise</a:t>
            </a:r>
            <a:endParaRPr lang="en-US" sz="3200" b="1" dirty="0">
              <a:solidFill>
                <a:srgbClr val="3E310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" y="2895600"/>
            <a:ext cx="8839200" cy="2209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E</a:t>
            </a:r>
            <a:r>
              <a:rPr lang="en-US" sz="3600" dirty="0" smtClean="0">
                <a:solidFill>
                  <a:schemeClr val="bg1"/>
                </a:solidFill>
              </a:rPr>
              <a:t>xcellent </a:t>
            </a:r>
            <a:r>
              <a:rPr lang="en-US" sz="3600" dirty="0">
                <a:solidFill>
                  <a:schemeClr val="bg1"/>
                </a:solidFill>
              </a:rPr>
              <a:t>service is when </a:t>
            </a:r>
            <a:r>
              <a:rPr lang="en-US" sz="3600" dirty="0" smtClean="0">
                <a:solidFill>
                  <a:schemeClr val="bg1"/>
                </a:solidFill>
              </a:rPr>
              <a:t>customer experiences </a:t>
            </a:r>
            <a:r>
              <a:rPr lang="en-US" sz="3600" dirty="0">
                <a:solidFill>
                  <a:schemeClr val="bg1"/>
                </a:solidFill>
              </a:rPr>
              <a:t>are surpassed and </a:t>
            </a:r>
            <a:r>
              <a:rPr lang="en-US" sz="3600" dirty="0" smtClean="0">
                <a:solidFill>
                  <a:schemeClr val="bg1"/>
                </a:solidFill>
              </a:rPr>
              <a:t>customers </a:t>
            </a:r>
            <a:r>
              <a:rPr lang="en-US" sz="3600" dirty="0">
                <a:solidFill>
                  <a:schemeClr val="bg1"/>
                </a:solidFill>
              </a:rPr>
              <a:t>feel that they have received that little unexpected </a:t>
            </a:r>
            <a:r>
              <a:rPr lang="en-US" sz="3600" dirty="0" smtClean="0">
                <a:solidFill>
                  <a:schemeClr val="bg1"/>
                </a:solidFill>
              </a:rPr>
              <a:t>extra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-2213" t="-2200" r="-2213" b="-2200"/>
          <a:stretch>
            <a:fillRect/>
          </a:stretch>
        </p:blipFill>
        <p:spPr bwMode="auto">
          <a:xfrm>
            <a:off x="12032" y="-16042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4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heme/theme1.xml><?xml version="1.0" encoding="utf-8"?>
<a:theme xmlns:a="http://schemas.openxmlformats.org/drawingml/2006/main" name="Introducing PowerPoint 201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 PowerPoint 2011.potx</Template>
  <TotalTime>0</TotalTime>
  <Words>647</Words>
  <Application>Microsoft Office PowerPoint</Application>
  <PresentationFormat>On-screen Show (4:3)</PresentationFormat>
  <Paragraphs>154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Introducing PowerPoint 2011</vt:lpstr>
      <vt:lpstr>SERVICE EXCELLENCE: DEALING WITH THE DYNAMICS OF CUSTOMER SERVICE IN THE HOSPITALITY SECTOR</vt:lpstr>
      <vt:lpstr>OUTLINE</vt:lpstr>
      <vt:lpstr>INTRODUCTION</vt:lpstr>
      <vt:lpstr>GLOBAL HOTEL INDUSTRY REVENUE</vt:lpstr>
      <vt:lpstr>PowerPoint Presentation</vt:lpstr>
      <vt:lpstr>PowerPoint Presentation</vt:lpstr>
      <vt:lpstr>PowerPoint Presentation</vt:lpstr>
      <vt:lpstr>SERVICE EXCELLENCE</vt:lpstr>
      <vt:lpstr>Service excellence: delivering what is promised and dealing well with any problems and queries that arise</vt:lpstr>
      <vt:lpstr>PowerPoint Presentation</vt:lpstr>
      <vt:lpstr>PowerPoint Presentation</vt:lpstr>
      <vt:lpstr>PowerPoint Presentation</vt:lpstr>
      <vt:lpstr>Service Excellence: Process</vt:lpstr>
      <vt:lpstr>PowerPoint Presentation</vt:lpstr>
      <vt:lpstr>PowerPoint Presentation</vt:lpstr>
      <vt:lpstr>The dynamics in customer service</vt:lpstr>
      <vt:lpstr>PowerPoint Presentation</vt:lpstr>
      <vt:lpstr>PowerPoint Presentation</vt:lpstr>
      <vt:lpstr>Responses to emerging dynamics</vt:lpstr>
      <vt:lpstr>                                                 Responses</vt:lpstr>
      <vt:lpstr>Co-creation and co-production</vt:lpstr>
      <vt:lpstr>CHANGES IN CUSTOMER NEEDS IS LIKE CLOSING THE EYES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2010-05-03T20:57:59Z</dcterms:created>
  <dcterms:modified xsi:type="dcterms:W3CDTF">2016-11-29T05:52:44Z</dcterms:modified>
</cp:coreProperties>
</file>